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39604950" cy="50406300"/>
  <p:notesSz cx="6858000" cy="9144000"/>
  <p:defaultTextStyle>
    <a:defPPr>
      <a:defRPr lang="ko-KR"/>
    </a:defPPr>
    <a:lvl1pPr marL="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876">
          <p15:clr>
            <a:srgbClr val="A4A3A4"/>
          </p15:clr>
        </p15:guide>
        <p15:guide id="2" pos="12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77" autoAdjust="0"/>
    <p:restoredTop sz="62073" autoAdjust="0"/>
  </p:normalViewPr>
  <p:slideViewPr>
    <p:cSldViewPr>
      <p:cViewPr>
        <p:scale>
          <a:sx n="25" d="100"/>
          <a:sy n="25" d="100"/>
        </p:scale>
        <p:origin x="-1171" y="1037"/>
      </p:cViewPr>
      <p:guideLst>
        <p:guide orient="horz" pos="15876"/>
        <p:guide pos="12474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B4A00-340A-49BD-B60B-5499A082B8DD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1213" y="685800"/>
            <a:ext cx="2695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442D1-28D7-4FE8-9AF5-5C0F33BEFE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2764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81213" y="685800"/>
            <a:ext cx="26955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42D1-28D7-4FE8-9AF5-5C0F33BEFE9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70371" y="15658627"/>
            <a:ext cx="33664208" cy="108046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40743" y="28563570"/>
            <a:ext cx="27723465" cy="128816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4370548" y="14841855"/>
            <a:ext cx="38594200" cy="31611284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74202" y="14841855"/>
            <a:ext cx="115136263" cy="31611284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8519" y="32390726"/>
            <a:ext cx="33664208" cy="10011251"/>
          </a:xfrm>
        </p:spPr>
        <p:txBody>
          <a:bodyPr anchor="t"/>
          <a:lstStyle>
            <a:lvl1pPr algn="l">
              <a:defRPr sz="22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28519" y="21364344"/>
            <a:ext cx="33664208" cy="11026374"/>
          </a:xfrm>
        </p:spPr>
        <p:txBody>
          <a:bodyPr anchor="b"/>
          <a:lstStyle>
            <a:lvl1pPr marL="0" indent="0">
              <a:buNone/>
              <a:defRPr sz="11300">
                <a:solidFill>
                  <a:schemeClr val="tx1">
                    <a:tint val="75000"/>
                  </a:schemeClr>
                </a:solidFill>
              </a:defRPr>
            </a:lvl1pPr>
            <a:lvl2pPr marL="2571143" indent="0">
              <a:buNone/>
              <a:defRPr sz="10200">
                <a:solidFill>
                  <a:schemeClr val="tx1">
                    <a:tint val="75000"/>
                  </a:schemeClr>
                </a:solidFill>
              </a:defRPr>
            </a:lvl2pPr>
            <a:lvl3pPr marL="5142286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3pPr>
            <a:lvl4pPr marL="771342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74202" y="86449142"/>
            <a:ext cx="76865232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6099514" y="86449142"/>
            <a:ext cx="76865236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7" y="11283080"/>
            <a:ext cx="17499063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980247" y="15985331"/>
            <a:ext cx="17499063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20118767" y="11283080"/>
            <a:ext cx="17505940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20118767" y="15985331"/>
            <a:ext cx="17505940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51" y="2006917"/>
            <a:ext cx="13029757" cy="8541068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84438" y="2006928"/>
            <a:ext cx="22140267" cy="43020381"/>
          </a:xfrm>
        </p:spPr>
        <p:txBody>
          <a:bodyPr/>
          <a:lstStyle>
            <a:lvl1pPr>
              <a:defRPr sz="18300"/>
            </a:lvl1pPr>
            <a:lvl2pPr>
              <a:defRPr sz="15600"/>
            </a:lvl2pPr>
            <a:lvl3pPr>
              <a:defRPr sz="13400"/>
            </a:lvl3pPr>
            <a:lvl4pPr>
              <a:defRPr sz="11300"/>
            </a:lvl4pPr>
            <a:lvl5pPr>
              <a:defRPr sz="11300"/>
            </a:lvl5pPr>
            <a:lvl6pPr>
              <a:defRPr sz="11300"/>
            </a:lvl6pPr>
            <a:lvl7pPr>
              <a:defRPr sz="11300"/>
            </a:lvl7pPr>
            <a:lvl8pPr>
              <a:defRPr sz="11300"/>
            </a:lvl8pPr>
            <a:lvl9pPr>
              <a:defRPr sz="1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80251" y="10547996"/>
            <a:ext cx="13029757" cy="34479313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2846" y="35284410"/>
            <a:ext cx="23762970" cy="4165524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62846" y="4503896"/>
            <a:ext cx="23762970" cy="30243780"/>
          </a:xfrm>
        </p:spPr>
        <p:txBody>
          <a:bodyPr/>
          <a:lstStyle>
            <a:lvl1pPr marL="0" indent="0">
              <a:buNone/>
              <a:defRPr sz="18300"/>
            </a:lvl1pPr>
            <a:lvl2pPr marL="2571143" indent="0">
              <a:buNone/>
              <a:defRPr sz="15600"/>
            </a:lvl2pPr>
            <a:lvl3pPr marL="5142286" indent="0">
              <a:buNone/>
              <a:defRPr sz="13400"/>
            </a:lvl3pPr>
            <a:lvl4pPr marL="7713429" indent="0">
              <a:buNone/>
              <a:defRPr sz="11300"/>
            </a:lvl4pPr>
            <a:lvl5pPr marL="10284567" indent="0">
              <a:buNone/>
              <a:defRPr sz="11300"/>
            </a:lvl5pPr>
            <a:lvl6pPr marL="12855710" indent="0">
              <a:buNone/>
              <a:defRPr sz="11300"/>
            </a:lvl6pPr>
            <a:lvl7pPr marL="15426853" indent="0">
              <a:buNone/>
              <a:defRPr sz="11300"/>
            </a:lvl7pPr>
            <a:lvl8pPr marL="17997996" indent="0">
              <a:buNone/>
              <a:defRPr sz="11300"/>
            </a:lvl8pPr>
            <a:lvl9pPr marL="20569139" indent="0">
              <a:buNone/>
              <a:defRPr sz="11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762846" y="39449934"/>
            <a:ext cx="23762970" cy="5915736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  <a:prstGeom prst="rect">
            <a:avLst/>
          </a:prstGeom>
        </p:spPr>
        <p:txBody>
          <a:bodyPr vert="horz" lIns="514229" tIns="257114" rIns="514229" bIns="257114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8" y="11761481"/>
            <a:ext cx="35644455" cy="33265828"/>
          </a:xfrm>
          <a:prstGeom prst="rect">
            <a:avLst/>
          </a:prstGeom>
        </p:spPr>
        <p:txBody>
          <a:bodyPr vert="horz" lIns="514229" tIns="257114" rIns="514229" bIns="25711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9802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l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E06A-D832-4FF1-B289-8C926FBA8CD2}" type="datetimeFigureOut">
              <a:rPr lang="ko-KR" altLang="en-US" smtClean="0"/>
              <a:pPr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531691" y="46719183"/>
            <a:ext cx="12541568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ct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83835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2286" rtl="0" eaLnBrk="1" latinLnBrk="1" hangingPunct="1">
        <a:spcBef>
          <a:spcPct val="0"/>
        </a:spcBef>
        <a:buNone/>
        <a:defRPr sz="2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357" indent="-1928357" algn="l" defTabSz="5142286" rtl="0" eaLnBrk="1" latinLnBrk="1" hangingPunct="1">
        <a:spcBef>
          <a:spcPct val="20000"/>
        </a:spcBef>
        <a:buFont typeface="Arial" pitchFamily="34" charset="0"/>
        <a:buChar char="•"/>
        <a:defRPr sz="183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105" indent="-1606962" algn="l" defTabSz="5142286" rtl="0" eaLnBrk="1" latinLnBrk="1" hangingPunct="1">
        <a:spcBef>
          <a:spcPct val="20000"/>
        </a:spcBef>
        <a:buFont typeface="Arial" pitchFamily="34" charset="0"/>
        <a:buChar char="–"/>
        <a:defRPr sz="15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5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98995" indent="-1285571" algn="l" defTabSz="5142286" rtl="0" eaLnBrk="1" latinLnBrk="1" hangingPunct="1">
        <a:spcBef>
          <a:spcPct val="20000"/>
        </a:spcBef>
        <a:buFont typeface="Arial" pitchFamily="34" charset="0"/>
        <a:buChar char="–"/>
        <a:defRPr sz="113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0138" indent="-1285571" algn="l" defTabSz="5142286" rtl="0" eaLnBrk="1" latinLnBrk="1" hangingPunct="1">
        <a:spcBef>
          <a:spcPct val="20000"/>
        </a:spcBef>
        <a:buFont typeface="Arial" pitchFamily="34" charset="0"/>
        <a:buChar char="»"/>
        <a:defRPr sz="113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281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2424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356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4710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14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228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3pPr>
      <a:lvl4pPr marL="771342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567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571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685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799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913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모서리가 둥근 직사각형 231"/>
          <p:cNvSpPr/>
          <p:nvPr/>
        </p:nvSpPr>
        <p:spPr>
          <a:xfrm>
            <a:off x="19900643" y="4896895"/>
            <a:ext cx="19358125" cy="396764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>
            <a:defPPr>
              <a:defRPr lang="ko-KR"/>
            </a:defPPr>
            <a:lvl1pPr marL="0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571143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142286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713429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284567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855710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426853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997996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69139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1751" y="209865"/>
            <a:ext cx="38942884" cy="367200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337" y="8281273"/>
            <a:ext cx="19358125" cy="30243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8150" y="7453116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서  </a:t>
            </a:r>
            <a:r>
              <a:rPr lang="ko-KR" altLang="en-U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론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4508" y="483559"/>
            <a:ext cx="37796072" cy="85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6397" tIns="33198" rIns="66397" bIns="33198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GIS </a:t>
            </a:r>
            <a:r>
              <a:rPr lang="ko-KR" altLang="en-US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기반 이중편파 </a:t>
            </a:r>
            <a:r>
              <a:rPr lang="ko-KR" altLang="en-US" sz="54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레이더분석시스템</a:t>
            </a:r>
            <a:endParaRPr lang="en-US" altLang="ko-KR" sz="54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04681" y="1386794"/>
            <a:ext cx="10125609" cy="1059624"/>
          </a:xfrm>
          <a:prstGeom prst="rect">
            <a:avLst/>
          </a:prstGeom>
          <a:noFill/>
        </p:spPr>
        <p:txBody>
          <a:bodyPr wrap="none" lIns="66397" tIns="33198" rIns="66397" bIns="33198" anchor="t">
            <a:spAutoFit/>
          </a:bodyPr>
          <a:lstStyle/>
          <a:p>
            <a:pPr algn="ctr" defTabSz="3137062">
              <a:lnSpc>
                <a:spcPct val="150000"/>
              </a:lnSpc>
              <a:defRPr/>
            </a:pPr>
            <a:r>
              <a:rPr lang="ko-KR" altLang="en-US" sz="43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김언식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노미현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남경엽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장근일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이정환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endParaRPr lang="en-GB" altLang="ko-KR" sz="43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7481129" y="2736292"/>
            <a:ext cx="4374034" cy="55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6397" tIns="33198" rIns="66397" bIns="33198" anchor="ctr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기상청 기상레이더센터</a:t>
            </a:r>
            <a:endParaRPr lang="en-US" altLang="ko-KR" sz="32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853624" y="1476456"/>
            <a:ext cx="6226316" cy="1872207"/>
            <a:chOff x="523533" y="656037"/>
            <a:chExt cx="5534502" cy="2066087"/>
          </a:xfrm>
        </p:grpSpPr>
        <p:pic>
          <p:nvPicPr>
            <p:cNvPr id="12" name="Picture 3" descr="D:\19=레이더 분석과\로고\정부로고_by인해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8001" t="28034" r="17653" b="22682"/>
            <a:stretch/>
          </p:blipFill>
          <p:spPr bwMode="auto">
            <a:xfrm>
              <a:off x="523533" y="656037"/>
              <a:ext cx="1920850" cy="20660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2285442" y="982947"/>
              <a:ext cx="3772593" cy="1430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798" tIns="32399" rIns="64798" bIns="32399" anchor="ctr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기상레이더센터</a:t>
              </a:r>
              <a:endParaRPr lang="en-US" altLang="ko-KR" sz="48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Weather Radar Center</a:t>
              </a:r>
            </a:p>
          </p:txBody>
        </p:sp>
      </p:grpSp>
      <p:sp>
        <p:nvSpPr>
          <p:cNvPr id="14" name="TextBox 29"/>
          <p:cNvSpPr txBox="1">
            <a:spLocks noChangeArrowheads="1"/>
          </p:cNvSpPr>
          <p:nvPr/>
        </p:nvSpPr>
        <p:spPr bwMode="auto">
          <a:xfrm>
            <a:off x="504331" y="8497294"/>
            <a:ext cx="18872822" cy="251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기존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레이더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지점영상 이미지 기반의 레이더표출시스템 운영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문제점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종합 상세분석 한계 </a:t>
            </a:r>
            <a:r>
              <a:rPr lang="en-US" altLang="ko-KR" sz="2700" b="1" spc="-140" dirty="0" smtClean="0">
                <a:cs typeface="Arial Unicode MS" pitchFamily="50" charset="-127"/>
              </a:rPr>
              <a:t>:</a:t>
            </a:r>
            <a:r>
              <a:rPr lang="en-US" altLang="ko-KR" sz="2700" b="1" spc="-140" dirty="0" smtClean="0">
                <a:cs typeface="Arial Unicode MS" pitchFamily="50" charset="-127"/>
                <a:sym typeface="Wingdings" pitchFamily="2" charset="2"/>
              </a:rPr>
              <a:t> </a:t>
            </a:r>
            <a:r>
              <a:rPr lang="en-US" altLang="ko-KR" sz="2700" b="1" spc="-140" dirty="0" smtClean="0">
                <a:solidFill>
                  <a:srgbClr val="FF0000"/>
                </a:solidFill>
                <a:cs typeface="Arial Unicode MS" pitchFamily="50" charset="-127"/>
              </a:rPr>
              <a:t>GIS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와 연동하거나 고해상도 표출</a:t>
            </a:r>
            <a:r>
              <a:rPr lang="en-US" altLang="ko-KR" sz="2700" b="1" spc="-140" dirty="0">
                <a:solidFill>
                  <a:srgbClr val="FF0000"/>
                </a:solidFill>
                <a:cs typeface="Arial Unicode MS" pitchFamily="50" charset="-127"/>
              </a:rPr>
              <a:t>, 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다양한 자료와 중첩분석에는 한계가 </a:t>
            </a:r>
            <a:r>
              <a:rPr lang="ko-KR" altLang="en-US" sz="2700" b="1" spc="-140" dirty="0" smtClean="0">
                <a:solidFill>
                  <a:srgbClr val="FF0000"/>
                </a:solidFill>
                <a:cs typeface="Arial Unicode MS" pitchFamily="50" charset="-127"/>
              </a:rPr>
              <a:t>있음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(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개선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) GIS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기반 레이더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, AWS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위성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예측자료등과 다양한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중첩분석이 가능한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“</a:t>
            </a:r>
            <a:r>
              <a:rPr lang="ko-KR" altLang="en-US" sz="2700" b="1" spc="11" dirty="0" smtClean="0">
                <a:solidFill>
                  <a:srgbClr val="FF0000"/>
                </a:solidFill>
                <a:latin typeface="+mn-ea"/>
                <a:cs typeface="Arial Unicode MS" pitchFamily="50" charset="-127"/>
              </a:rPr>
              <a:t>레이더분석시스템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”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개발</a:t>
            </a:r>
            <a:endParaRPr lang="en-US" altLang="ko-KR" sz="2700" b="1" spc="11" dirty="0" smtClean="0">
              <a:latin typeface="+mn-ea"/>
              <a:cs typeface="Arial Unicode MS" pitchFamily="50" charset="-127"/>
            </a:endParaRPr>
          </a:p>
          <a:p>
            <a:pPr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spc="11" dirty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        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(2016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개발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2017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시험운영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2018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현업 운영 중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)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0337" y="12457734"/>
            <a:ext cx="19358125" cy="26642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150" y="11593638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특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징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504331" y="12463731"/>
            <a:ext cx="9520399" cy="251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GIS </a:t>
            </a:r>
            <a:r>
              <a:rPr lang="ko-KR" altLang="en-US" sz="2700" b="1" spc="-140" dirty="0" smtClean="0">
                <a:cs typeface="Arial Unicode MS" pitchFamily="50" charset="-127"/>
              </a:rPr>
              <a:t>기반 고해상도 기상자료</a:t>
            </a: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최소 </a:t>
            </a:r>
            <a:r>
              <a:rPr lang="en-US" altLang="ko-KR" sz="2700" b="1" spc="-140" dirty="0" smtClean="0">
                <a:cs typeface="Arial Unicode MS" pitchFamily="50" charset="-127"/>
              </a:rPr>
              <a:t>250m)</a:t>
            </a:r>
            <a:r>
              <a:rPr lang="ko-KR" altLang="en-US" sz="2700" b="1" spc="-140" dirty="0" smtClean="0">
                <a:cs typeface="Arial Unicode MS" pitchFamily="50" charset="-127"/>
              </a:rPr>
              <a:t>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기상레이더 강수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예측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바람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낙뢰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위성</a:t>
            </a:r>
            <a:r>
              <a:rPr lang="en-US" altLang="ko-KR" sz="2700" b="1" spc="-140" dirty="0" smtClean="0">
                <a:cs typeface="Arial Unicode MS" pitchFamily="50" charset="-127"/>
              </a:rPr>
              <a:t>, AWS </a:t>
            </a:r>
            <a:r>
              <a:rPr lang="ko-KR" altLang="en-US" sz="2700" b="1" spc="-140" dirty="0" smtClean="0">
                <a:cs typeface="Arial Unicode MS" pitchFamily="50" charset="-127"/>
              </a:rPr>
              <a:t>자료 중첩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한 화면에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 레이더 영상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지형고도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행정구역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경계선 등 연계 표출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886510" y="4896897"/>
            <a:ext cx="429926" cy="461665"/>
          </a:xfrm>
          <a:prstGeom prst="roundRect">
            <a:avLst>
              <a:gd name="adj" fmla="val 0"/>
            </a:avLst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905853" y="4063278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주요 화면 예시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0493" y="16238216"/>
            <a:ext cx="19358125" cy="93249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8305" y="15410062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en-US" altLang="ko-KR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Layer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및 자료 구성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0337" y="26607378"/>
            <a:ext cx="19358125" cy="233665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8150" y="25779214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주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화면 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및 주요 메뉴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886510" y="45725430"/>
            <a:ext cx="19358125" cy="42484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864323" y="44861334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요약 및 향후 </a:t>
            </a: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계획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20090507" y="45850847"/>
            <a:ext cx="18872822" cy="419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요약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 smtClean="0">
                <a:cs typeface="Arial Unicode MS" pitchFamily="50" charset="-127"/>
              </a:rPr>
              <a:t>이전 표출시스템의 정적 이미지 표출 방식을 개선하여 </a:t>
            </a:r>
            <a:r>
              <a:rPr lang="en-US" altLang="ko-KR" sz="2800" b="1" spc="-140" dirty="0" smtClean="0">
                <a:cs typeface="Arial Unicode MS" pitchFamily="50" charset="-127"/>
              </a:rPr>
              <a:t>Layer</a:t>
            </a:r>
            <a:r>
              <a:rPr lang="ko-KR" altLang="en-US" sz="2800" b="1" spc="-140" dirty="0" smtClean="0">
                <a:cs typeface="Arial Unicode MS" pitchFamily="50" charset="-127"/>
              </a:rPr>
              <a:t> 중첩</a:t>
            </a:r>
            <a:r>
              <a:rPr lang="en-US" altLang="ko-KR" sz="2800" b="1" spc="-140" dirty="0" smtClean="0">
                <a:cs typeface="Arial Unicode MS" pitchFamily="50" charset="-127"/>
              </a:rPr>
              <a:t>, GIS </a:t>
            </a:r>
            <a:r>
              <a:rPr lang="ko-KR" altLang="en-US" sz="2800" b="1" spc="-140" dirty="0" smtClean="0">
                <a:cs typeface="Arial Unicode MS" pitchFamily="50" charset="-127"/>
              </a:rPr>
              <a:t>연동과 동적 기능을 </a:t>
            </a:r>
            <a:r>
              <a:rPr lang="ko-KR" altLang="en-US" sz="2800" b="1" spc="-140" dirty="0" err="1" smtClean="0">
                <a:cs typeface="Arial Unicode MS" pitchFamily="50" charset="-127"/>
              </a:rPr>
              <a:t>예보관에</a:t>
            </a:r>
            <a:r>
              <a:rPr lang="ko-KR" altLang="en-US" sz="2800" b="1" spc="-140" dirty="0" smtClean="0">
                <a:cs typeface="Arial Unicode MS" pitchFamily="50" charset="-127"/>
              </a:rPr>
              <a:t> 제공함으로 입체적 분석과 다양한 예보업무에 </a:t>
            </a:r>
            <a:r>
              <a:rPr lang="ko-KR" altLang="en-US" sz="2800" b="1" spc="-140" dirty="0" smtClean="0">
                <a:cs typeface="Arial Unicode MS" pitchFamily="50" charset="-127"/>
              </a:rPr>
              <a:t>활용</a:t>
            </a:r>
            <a:endParaRPr lang="en-US" altLang="ko-KR" sz="2800" b="1" dirty="0" smtClean="0">
              <a:latin typeface="+mn-ea"/>
            </a:endParaRPr>
          </a:p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향후 계획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현재 </a:t>
            </a:r>
            <a:r>
              <a:rPr lang="en-US" altLang="ko-KR" sz="2700" b="1" spc="-140" dirty="0">
                <a:cs typeface="Arial Unicode MS" pitchFamily="50" charset="-127"/>
              </a:rPr>
              <a:t>GIS</a:t>
            </a:r>
            <a:r>
              <a:rPr lang="en-US" altLang="ko-KR" sz="2800" b="1" spc="-140" dirty="0">
                <a:cs typeface="Arial Unicode MS" pitchFamily="50" charset="-127"/>
              </a:rPr>
              <a:t> </a:t>
            </a:r>
            <a:r>
              <a:rPr lang="ko-KR" altLang="en-US" sz="2800" b="1" spc="-140" dirty="0" smtClean="0">
                <a:cs typeface="Arial Unicode MS" pitchFamily="50" charset="-127"/>
              </a:rPr>
              <a:t>서비스의 </a:t>
            </a:r>
            <a:r>
              <a:rPr lang="ko-KR" altLang="en-US" sz="2800" b="1" spc="-140" dirty="0">
                <a:cs typeface="Arial Unicode MS" pitchFamily="50" charset="-127"/>
              </a:rPr>
              <a:t>표출시간 단축</a:t>
            </a:r>
            <a:r>
              <a:rPr lang="en-US" altLang="ko-KR" sz="2800" b="1" spc="-140" dirty="0">
                <a:cs typeface="Arial Unicode MS" pitchFamily="50" charset="-127"/>
              </a:rPr>
              <a:t>, </a:t>
            </a:r>
            <a:r>
              <a:rPr lang="ko-KR" altLang="en-US" sz="2800" b="1" spc="-140" dirty="0">
                <a:cs typeface="Arial Unicode MS" pitchFamily="50" charset="-127"/>
              </a:rPr>
              <a:t>성능 향상을 위해 </a:t>
            </a:r>
            <a:r>
              <a:rPr lang="ko-KR" altLang="en-US" sz="2800" b="1" spc="-140" dirty="0" err="1">
                <a:cs typeface="Arial Unicode MS" pitchFamily="50" charset="-127"/>
              </a:rPr>
              <a:t>오픈소스</a:t>
            </a:r>
            <a:r>
              <a:rPr lang="ko-KR" altLang="en-US" sz="2800" b="1" spc="-140" dirty="0">
                <a:cs typeface="Arial Unicode MS" pitchFamily="50" charset="-127"/>
              </a:rPr>
              <a:t> </a:t>
            </a:r>
            <a:r>
              <a:rPr lang="en-US" altLang="ko-KR" sz="2800" b="1" spc="-140" dirty="0">
                <a:cs typeface="Arial Unicode MS" pitchFamily="50" charset="-127"/>
              </a:rPr>
              <a:t>GIS </a:t>
            </a:r>
            <a:r>
              <a:rPr lang="ko-KR" altLang="en-US" sz="2800" b="1" spc="-140" dirty="0">
                <a:cs typeface="Arial Unicode MS" pitchFamily="50" charset="-127"/>
              </a:rPr>
              <a:t>서비스로 교체 작업 </a:t>
            </a:r>
            <a:r>
              <a:rPr lang="ko-KR" altLang="en-US" sz="2800" b="1" spc="-140" dirty="0" smtClean="0">
                <a:cs typeface="Arial Unicode MS" pitchFamily="50" charset="-127"/>
              </a:rPr>
              <a:t>중</a:t>
            </a:r>
            <a:endParaRPr lang="en-US" altLang="ko-KR" sz="2800" b="1" spc="-140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>
                <a:latin typeface="+mn-ea"/>
                <a:cs typeface="Arial Unicode MS" pitchFamily="50" charset="-127"/>
              </a:rPr>
              <a:t>개선된 </a:t>
            </a:r>
            <a:r>
              <a:rPr lang="ko-KR" altLang="en-US" sz="2800" b="1" spc="-140" dirty="0" err="1">
                <a:latin typeface="+mn-ea"/>
                <a:cs typeface="Arial Unicode MS" pitchFamily="50" charset="-127"/>
              </a:rPr>
              <a:t>대기수상체</a:t>
            </a:r>
            <a:r>
              <a:rPr lang="ko-KR" altLang="en-US" sz="2800" b="1" spc="-140" dirty="0">
                <a:latin typeface="+mn-ea"/>
                <a:cs typeface="Arial Unicode MS" pitchFamily="50" charset="-127"/>
              </a:rPr>
              <a:t> 정보를 포함하는  고해상도 </a:t>
            </a:r>
            <a:r>
              <a:rPr lang="en-US" altLang="ko-KR" sz="2800" b="1" spc="-140" dirty="0">
                <a:latin typeface="+mn-ea"/>
                <a:cs typeface="Arial Unicode MS" pitchFamily="50" charset="-127"/>
              </a:rPr>
              <a:t>3</a:t>
            </a:r>
            <a:r>
              <a:rPr lang="ko-KR" altLang="en-US" sz="2800" b="1" spc="-140" dirty="0" smtClean="0">
                <a:latin typeface="+mn-ea"/>
                <a:cs typeface="Arial Unicode MS" pitchFamily="50" charset="-127"/>
              </a:rPr>
              <a:t>차원 연직자료 제공</a:t>
            </a:r>
            <a:endParaRPr lang="en-US" altLang="ko-KR" sz="2800" b="1" spc="-140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 smtClean="0">
                <a:latin typeface="+mn-ea"/>
                <a:cs typeface="Arial Unicode MS" pitchFamily="50" charset="-127"/>
              </a:rPr>
              <a:t>이전 표출시스템내의  연구 업무 관련 기능 이식</a:t>
            </a:r>
            <a:endParaRPr lang="en-US" altLang="ko-KR" sz="2800" b="1" spc="-140" dirty="0">
              <a:latin typeface="+mn-ea"/>
              <a:cs typeface="Arial Unicode MS" pitchFamily="50" charset="-127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gray">
          <a:xfrm>
            <a:off x="576339" y="16634197"/>
            <a:ext cx="3528392" cy="5760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구성</a:t>
            </a:r>
            <a:endParaRPr lang="en-US" altLang="ko-KR" sz="2100" kern="0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8155858"/>
              </p:ext>
            </p:extLst>
          </p:nvPr>
        </p:nvGraphicFramePr>
        <p:xfrm>
          <a:off x="720355" y="17930342"/>
          <a:ext cx="11089283" cy="70026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842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446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3845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자료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내용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35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Layer-3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부가정보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AWS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강수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무인 자동 기상 관측시스템 실측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98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지점정보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지점정보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국외 레이더 기본정보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835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예보구역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육상광역예보구역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서울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경기도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5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영동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영서 </a:t>
                      </a:r>
                      <a:r>
                        <a:rPr lang="ko-KR" altLang="en-US" sz="1800" b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지역 위치정보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8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해상광역예보구역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서해북부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서해중부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서해남부 등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해상구역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위치정보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7">
                <a:tc rowSpan="9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Layer-2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기상레이더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합성자료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유관기관 및 국외 지점의 레이더합성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493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지점자료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유관기관의 각 지점별 레이더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시간별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시간별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낙뢰를 대지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구름방전으로 구분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강도별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5142286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강도별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낙뢰를 대지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구름방전으로 구분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바람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다중바람장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고도별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바람의 와도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발산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위성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수증기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수증기 천리안 위성영상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적외선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5142286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적외선 천리안 위성영상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MAPLE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강수 </a:t>
                      </a: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예측장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HSR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기반 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10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/60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누적강수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예측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낙뢰 </a:t>
                      </a: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예측장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이동벡터를 사용한 낙뢰 예측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9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Layer-1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kumimoji="0"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GIS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행정경계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군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읍면동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경계 정보와 명칭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</a:t>
                      </a: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위성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음영기복도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하전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도로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등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지형자료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비행정보구역</a:t>
                      </a: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항공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교통 관제를 위한 영역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공역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6611" y="6265046"/>
            <a:ext cx="6553778" cy="4752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2595" y="11449622"/>
            <a:ext cx="5112568" cy="3725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55603" y="6193038"/>
            <a:ext cx="6607517" cy="482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8579" y="26331968"/>
            <a:ext cx="4029075" cy="461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59590" y="27660271"/>
            <a:ext cx="6578458" cy="488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2" name="직선 연결선 51"/>
          <p:cNvCxnSpPr/>
          <p:nvPr/>
        </p:nvCxnSpPr>
        <p:spPr>
          <a:xfrm flipH="1" flipV="1">
            <a:off x="22034723" y="29850756"/>
            <a:ext cx="1476165" cy="2094454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22682795" y="29850756"/>
            <a:ext cx="6513816" cy="212611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499219" y="11449622"/>
            <a:ext cx="5491810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00620" y="34305792"/>
            <a:ext cx="7599422" cy="4151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05901" y="28997644"/>
            <a:ext cx="6666071" cy="3544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420099" y="26016440"/>
            <a:ext cx="4220013" cy="4515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직선 연결선 71"/>
          <p:cNvCxnSpPr/>
          <p:nvPr/>
        </p:nvCxnSpPr>
        <p:spPr>
          <a:xfrm flipV="1">
            <a:off x="30686102" y="28997644"/>
            <a:ext cx="5750221" cy="3046269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35428211" y="30352219"/>
            <a:ext cx="504056" cy="1691693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29926" y="40373712"/>
            <a:ext cx="4949213" cy="3543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9" name="그룹 198"/>
          <p:cNvGrpSpPr/>
          <p:nvPr/>
        </p:nvGrpSpPr>
        <p:grpSpPr>
          <a:xfrm>
            <a:off x="32907931" y="40570486"/>
            <a:ext cx="5328592" cy="3219450"/>
            <a:chOff x="27507331" y="40720808"/>
            <a:chExt cx="5328592" cy="3219450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14552" y="40720808"/>
              <a:ext cx="971550" cy="3219450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35673" y="40720808"/>
              <a:ext cx="2000250" cy="1657350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07331" y="40720808"/>
              <a:ext cx="2076450" cy="2533650"/>
            </a:xfrm>
            <a:prstGeom prst="rect">
              <a:avLst/>
            </a:prstGeom>
          </p:spPr>
        </p:pic>
      </p:grpSp>
      <p:sp>
        <p:nvSpPr>
          <p:cNvPr id="104" name="TextBox 29"/>
          <p:cNvSpPr txBox="1">
            <a:spLocks noChangeArrowheads="1"/>
          </p:cNvSpPr>
          <p:nvPr/>
        </p:nvSpPr>
        <p:spPr bwMode="auto">
          <a:xfrm>
            <a:off x="20738579" y="15266046"/>
            <a:ext cx="5256584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바람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바람깃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또는 </a:t>
            </a:r>
            <a:r>
              <a:rPr lang="ko-KR" altLang="en-US" sz="2000" b="1" dirty="0" smtClean="0">
                <a:latin typeface="+mn-ea"/>
              </a:rPr>
              <a:t>벡터형태로 표출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05" name="TextBox 29"/>
          <p:cNvSpPr txBox="1">
            <a:spLocks noChangeArrowheads="1"/>
          </p:cNvSpPr>
          <p:nvPr/>
        </p:nvSpPr>
        <p:spPr bwMode="auto">
          <a:xfrm>
            <a:off x="26643235" y="15278782"/>
            <a:ext cx="5040560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위성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수증기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적외선 영상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6" name="TextBox 29"/>
          <p:cNvSpPr txBox="1">
            <a:spLocks noChangeArrowheads="1"/>
          </p:cNvSpPr>
          <p:nvPr/>
        </p:nvSpPr>
        <p:spPr bwMode="auto">
          <a:xfrm>
            <a:off x="14473883" y="27723430"/>
            <a:ext cx="4824536" cy="945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700" b="1" dirty="0" smtClean="0">
                <a:solidFill>
                  <a:srgbClr val="FF0000"/>
                </a:solidFill>
                <a:latin typeface="+mn-ea"/>
                <a:ea typeface="+mn-ea"/>
              </a:rPr>
              <a:t>주화면 </a:t>
            </a:r>
            <a:r>
              <a:rPr kumimoji="0" lang="ko-KR" altLang="en-US" sz="2700" b="1" dirty="0" smtClean="0">
                <a:solidFill>
                  <a:srgbClr val="FF0000"/>
                </a:solidFill>
                <a:latin typeface="+mn-ea"/>
                <a:ea typeface="+mn-ea"/>
              </a:rPr>
              <a:t> 설명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ko-KR" sz="2700" b="1" dirty="0" smtClean="0">
                <a:latin typeface="+mn-ea"/>
              </a:rPr>
              <a:t>①</a:t>
            </a:r>
            <a:r>
              <a:rPr lang="en-US" altLang="ko-KR" sz="2700" b="1" dirty="0" smtClean="0">
                <a:latin typeface="+mn-ea"/>
              </a:rPr>
              <a:t> GIS </a:t>
            </a:r>
            <a:r>
              <a:rPr lang="ko-KR" altLang="en-US" sz="2700" b="1" dirty="0" err="1" smtClean="0">
                <a:latin typeface="+mn-ea"/>
              </a:rPr>
              <a:t>메인화면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② </a:t>
            </a:r>
            <a:r>
              <a:rPr lang="en-US" altLang="ko-KR" sz="2700" b="1" dirty="0" smtClean="0">
                <a:latin typeface="+mn-ea"/>
              </a:rPr>
              <a:t>GIS </a:t>
            </a:r>
            <a:r>
              <a:rPr lang="ko-KR" altLang="en-US" sz="2700" b="1" dirty="0" err="1" smtClean="0">
                <a:latin typeface="+mn-ea"/>
              </a:rPr>
              <a:t>메인화면</a:t>
            </a:r>
            <a:r>
              <a:rPr lang="ko-KR" altLang="en-US" sz="2700" b="1" dirty="0" smtClean="0">
                <a:latin typeface="+mn-ea"/>
              </a:rPr>
              <a:t> 옵션 설정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③ 지점영상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④ 날짜검색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⑤ 편의기능 </a:t>
            </a:r>
            <a:r>
              <a:rPr lang="en-US" altLang="ko-KR" sz="2700" b="1" dirty="0" smtClean="0">
                <a:latin typeface="+mn-ea"/>
              </a:rPr>
              <a:t>(GIS </a:t>
            </a:r>
            <a:r>
              <a:rPr lang="ko-KR" altLang="en-US" sz="2700" b="1" dirty="0" smtClean="0">
                <a:latin typeface="+mn-ea"/>
              </a:rPr>
              <a:t>특화기능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⑥ 영상 동화기능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⑦ 영상 </a:t>
            </a:r>
            <a:r>
              <a:rPr lang="ko-KR" altLang="en-US" sz="2700" b="1" dirty="0" err="1" smtClean="0">
                <a:latin typeface="+mn-ea"/>
              </a:rPr>
              <a:t>미리보기</a:t>
            </a:r>
            <a:endParaRPr lang="en-US" altLang="ko-KR" sz="2700" b="1" dirty="0" smtClean="0">
              <a:latin typeface="+mn-ea"/>
            </a:endParaRPr>
          </a:p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합성 기능 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700" b="1" dirty="0" smtClean="0">
                <a:latin typeface="+mn-ea"/>
              </a:rPr>
              <a:t> 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⑧</a:t>
            </a:r>
            <a:r>
              <a:rPr lang="en-US" altLang="ko-KR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합성 산출물 선택 </a:t>
            </a:r>
            <a:r>
              <a:rPr lang="en-US" altLang="ko-KR" sz="2700" b="1" dirty="0" smtClean="0">
                <a:latin typeface="+mn-ea"/>
              </a:rPr>
              <a:t>(CAPPI, PPI,</a:t>
            </a:r>
            <a:r>
              <a:rPr lang="ko-KR" altLang="en-US" sz="2700" b="1" dirty="0" smtClean="0">
                <a:latin typeface="+mn-ea"/>
              </a:rPr>
              <a:t>한중일 등</a:t>
            </a:r>
            <a:r>
              <a:rPr lang="en-US" altLang="ko-KR" sz="2700" b="1" dirty="0" smtClean="0">
                <a:latin typeface="+mn-ea"/>
              </a:rPr>
              <a:t>)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⑨ 자료 </a:t>
            </a:r>
            <a:r>
              <a:rPr lang="ko-KR" altLang="en-US" sz="2700" b="1" dirty="0" smtClean="0">
                <a:latin typeface="+mn-ea"/>
              </a:rPr>
              <a:t>형태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(</a:t>
            </a:r>
            <a:r>
              <a:rPr lang="ko-KR" altLang="en-US" sz="2700" b="1" dirty="0" smtClean="0">
                <a:latin typeface="+mn-ea"/>
              </a:rPr>
              <a:t>강수</a:t>
            </a:r>
            <a:r>
              <a:rPr lang="en-US" altLang="ko-KR" sz="2700" b="1" dirty="0" smtClean="0">
                <a:latin typeface="+mn-ea"/>
              </a:rPr>
              <a:t>,</a:t>
            </a:r>
            <a:r>
              <a:rPr lang="ko-KR" altLang="en-US" sz="2700" b="1" dirty="0" smtClean="0">
                <a:latin typeface="+mn-ea"/>
              </a:rPr>
              <a:t>강설</a:t>
            </a:r>
            <a:r>
              <a:rPr lang="en-US" altLang="ko-KR" sz="2700" b="1" dirty="0" smtClean="0">
                <a:latin typeface="+mn-ea"/>
              </a:rPr>
              <a:t>,</a:t>
            </a:r>
            <a:r>
              <a:rPr lang="ko-KR" altLang="en-US" sz="2700" b="1" dirty="0" smtClean="0">
                <a:latin typeface="+mn-ea"/>
              </a:rPr>
              <a:t>반사도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⑩ 품질관리 옵션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⑪ 합성방법 </a:t>
            </a:r>
            <a:r>
              <a:rPr lang="ko-KR" altLang="en-US" sz="2700" b="1" dirty="0" smtClean="0">
                <a:latin typeface="+mn-ea"/>
              </a:rPr>
              <a:t>선택</a:t>
            </a:r>
            <a:endParaRPr lang="ko-KR" altLang="en-US" sz="2700" b="1" dirty="0" smtClean="0">
              <a:latin typeface="+mn-ea"/>
            </a:endParaRPr>
          </a:p>
        </p:txBody>
      </p:sp>
      <p:sp>
        <p:nvSpPr>
          <p:cNvPr id="110" name="TextBox 29"/>
          <p:cNvSpPr txBox="1">
            <a:spLocks noChangeArrowheads="1"/>
          </p:cNvSpPr>
          <p:nvPr/>
        </p:nvSpPr>
        <p:spPr bwMode="auto">
          <a:xfrm>
            <a:off x="25104122" y="26139256"/>
            <a:ext cx="4468786" cy="148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강수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GIS</a:t>
            </a:r>
            <a:r>
              <a:rPr kumimoji="0" lang="ko-KR" altLang="en-US" sz="2000" b="1" dirty="0" smtClean="0">
                <a:latin typeface="+mn-ea"/>
                <a:ea typeface="+mn-ea"/>
              </a:rPr>
              <a:t>화면에서 마우스 지정한 위치의 에코 정보를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dirty="0" smtClean="0">
              <a:latin typeface="+mn-ea"/>
              <a:ea typeface="+mn-ea"/>
            </a:endParaRPr>
          </a:p>
        </p:txBody>
      </p:sp>
      <p:sp>
        <p:nvSpPr>
          <p:cNvPr id="112" name="TextBox 29"/>
          <p:cNvSpPr txBox="1">
            <a:spLocks noChangeArrowheads="1"/>
          </p:cNvSpPr>
          <p:nvPr/>
        </p:nvSpPr>
        <p:spPr bwMode="auto">
          <a:xfrm>
            <a:off x="29908377" y="26139256"/>
            <a:ext cx="4685782" cy="194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대기수상체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이중편파레이더의 편파변수를 이용한 강수입자의 유형을 입체적 표출 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구름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smtClean="0">
                <a:latin typeface="+mn-ea"/>
              </a:rPr>
              <a:t>이슬비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err="1" smtClean="0">
                <a:latin typeface="+mn-ea"/>
              </a:rPr>
              <a:t>약한비</a:t>
            </a:r>
            <a:r>
              <a:rPr lang="ko-KR" altLang="en-US" sz="2000" b="1" dirty="0" smtClean="0">
                <a:latin typeface="+mn-ea"/>
              </a:rPr>
              <a:t> 포함 </a:t>
            </a:r>
            <a:r>
              <a:rPr lang="en-US" altLang="ko-KR" sz="2000" b="1" dirty="0" smtClean="0">
                <a:latin typeface="+mn-ea"/>
              </a:rPr>
              <a:t>16</a:t>
            </a:r>
            <a:r>
              <a:rPr lang="ko-KR" altLang="en-US" sz="2000" b="1" dirty="0" smtClean="0">
                <a:latin typeface="+mn-ea"/>
              </a:rPr>
              <a:t>종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 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13" name="TextBox 29"/>
          <p:cNvSpPr txBox="1">
            <a:spLocks noChangeArrowheads="1"/>
          </p:cNvSpPr>
          <p:nvPr/>
        </p:nvSpPr>
        <p:spPr bwMode="auto">
          <a:xfrm>
            <a:off x="20297159" y="33713263"/>
            <a:ext cx="8722339" cy="5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연직시계열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바람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공간별 해상도로 바람의 방향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세기 표출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14" name="TextBox 29"/>
          <p:cNvSpPr txBox="1">
            <a:spLocks noChangeArrowheads="1"/>
          </p:cNvSpPr>
          <p:nvPr/>
        </p:nvSpPr>
        <p:spPr bwMode="auto">
          <a:xfrm>
            <a:off x="29587671" y="33684098"/>
            <a:ext cx="5912548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AWS,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방위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거리 조회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5" name="TextBox 29"/>
          <p:cNvSpPr txBox="1">
            <a:spLocks noChangeArrowheads="1"/>
          </p:cNvSpPr>
          <p:nvPr/>
        </p:nvSpPr>
        <p:spPr bwMode="auto">
          <a:xfrm>
            <a:off x="20371032" y="39714238"/>
            <a:ext cx="4760035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화면 작도 및 거리측정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6" name="TextBox 29"/>
          <p:cNvSpPr txBox="1">
            <a:spLocks noChangeArrowheads="1"/>
          </p:cNvSpPr>
          <p:nvPr/>
        </p:nvSpPr>
        <p:spPr bwMode="auto">
          <a:xfrm>
            <a:off x="32475883" y="39761502"/>
            <a:ext cx="4968552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관련 메뉴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ko-KR" altLang="en-US" sz="2000" b="1" dirty="0" err="1" smtClean="0">
                <a:latin typeface="+mn-ea"/>
                <a:ea typeface="+mn-ea"/>
              </a:rPr>
              <a:t>예보구역</a:t>
            </a:r>
            <a:r>
              <a:rPr kumimoji="0" lang="en-US" altLang="ko-KR" sz="2000" b="1" dirty="0" smtClean="0">
                <a:latin typeface="+mn-ea"/>
                <a:ea typeface="+mn-ea"/>
              </a:rPr>
              <a:t>, GIS, </a:t>
            </a:r>
            <a:r>
              <a:rPr kumimoji="0" lang="ko-KR" altLang="en-US" sz="2000" b="1" dirty="0" smtClean="0">
                <a:latin typeface="+mn-ea"/>
                <a:ea typeface="+mn-ea"/>
              </a:rPr>
              <a:t>도구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3" name="TextBox 29"/>
          <p:cNvSpPr txBox="1">
            <a:spLocks noChangeArrowheads="1"/>
          </p:cNvSpPr>
          <p:nvPr/>
        </p:nvSpPr>
        <p:spPr bwMode="auto">
          <a:xfrm>
            <a:off x="34713631" y="34420176"/>
            <a:ext cx="3738916" cy="287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화면에 지점을 중심으로 에코를 표출하고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지점 기준으로 방위 및 거리 고도를 마우스 조회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지점기준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바람장을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069072" y="34462645"/>
            <a:ext cx="4441673" cy="3669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1" name="모서리가 둥근 직사각형 150"/>
          <p:cNvSpPr/>
          <p:nvPr/>
        </p:nvSpPr>
        <p:spPr>
          <a:xfrm>
            <a:off x="20190858" y="5400951"/>
            <a:ext cx="18470229" cy="10613976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0234525" y="16704772"/>
            <a:ext cx="18470229" cy="8391090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0270350" y="25706136"/>
            <a:ext cx="18470229" cy="7009697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0270350" y="33403455"/>
            <a:ext cx="18470229" cy="5250715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0270350" y="39359145"/>
            <a:ext cx="18470229" cy="4955757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gray">
          <a:xfrm>
            <a:off x="20162516" y="5184926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기본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gray">
          <a:xfrm>
            <a:off x="20308960" y="25419174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차원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연직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gray">
          <a:xfrm>
            <a:off x="20162516" y="16346166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중첩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gray">
          <a:xfrm>
            <a:off x="578764" y="26836175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주화면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합성메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뉴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gray">
          <a:xfrm>
            <a:off x="20234525" y="33052022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지점 상세분석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AutoShape 15"/>
          <p:cNvSpPr>
            <a:spLocks noChangeArrowheads="1"/>
          </p:cNvSpPr>
          <p:nvPr/>
        </p:nvSpPr>
        <p:spPr bwMode="gray">
          <a:xfrm>
            <a:off x="20382830" y="39028686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기타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GIS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특화 기능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10831969" y="13537854"/>
            <a:ext cx="905610" cy="638208"/>
          </a:xfrm>
          <a:prstGeom prst="rightArrow">
            <a:avLst>
              <a:gd name="adj1" fmla="val 50000"/>
              <a:gd name="adj2" fmla="val 516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29"/>
          <p:cNvSpPr txBox="1">
            <a:spLocks noChangeArrowheads="1"/>
          </p:cNvSpPr>
          <p:nvPr/>
        </p:nvSpPr>
        <p:spPr bwMode="auto">
          <a:xfrm>
            <a:off x="11958015" y="13572521"/>
            <a:ext cx="6908356" cy="59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3200" b="1" spc="-140" dirty="0" smtClean="0">
                <a:cs typeface="Arial Unicode MS" pitchFamily="50" charset="-127"/>
              </a:rPr>
              <a:t>레이더관련 종합 상세분석 기반 구축</a:t>
            </a:r>
            <a:endParaRPr lang="en-US" altLang="ko-KR" sz="32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300334" y="4887245"/>
            <a:ext cx="19358125" cy="2313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278147" y="4059090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레이더분석시스템 정의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59" name="TextBox 29"/>
          <p:cNvSpPr txBox="1">
            <a:spLocks noChangeArrowheads="1"/>
          </p:cNvSpPr>
          <p:nvPr/>
        </p:nvSpPr>
        <p:spPr bwMode="auto">
          <a:xfrm>
            <a:off x="504328" y="5040910"/>
            <a:ext cx="18855939" cy="197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기상청에서 운영하는 관악산 포함 </a:t>
            </a:r>
            <a:r>
              <a:rPr lang="en-US" altLang="ko-KR" sz="2700" b="1" spc="-140" dirty="0" smtClean="0">
                <a:cs typeface="Arial Unicode MS" pitchFamily="50" charset="-127"/>
              </a:rPr>
              <a:t>11</a:t>
            </a:r>
            <a:r>
              <a:rPr lang="ko-KR" altLang="en-US" sz="2700" b="1" spc="-140" dirty="0" smtClean="0">
                <a:cs typeface="Arial Unicode MS" pitchFamily="50" charset="-127"/>
              </a:rPr>
              <a:t>개소 기상레이더로부터 생성되는 레이더 자료와 </a:t>
            </a:r>
            <a:r>
              <a:rPr lang="ko-KR" altLang="en-US" sz="2700" b="1" spc="-140" dirty="0" smtClean="0">
                <a:cs typeface="Arial Unicode MS" pitchFamily="50" charset="-127"/>
              </a:rPr>
              <a:t>천리안위성에서 </a:t>
            </a:r>
            <a:r>
              <a:rPr lang="ko-KR" altLang="en-US" sz="2700" b="1" spc="-140" dirty="0" smtClean="0">
                <a:cs typeface="Arial Unicode MS" pitchFamily="50" charset="-127"/>
              </a:rPr>
              <a:t>제공되는 영상 및 낙뢰</a:t>
            </a:r>
            <a:r>
              <a:rPr lang="en-US" altLang="ko-KR" sz="2700" b="1" spc="-140" dirty="0" smtClean="0">
                <a:cs typeface="Arial Unicode MS" pitchFamily="50" charset="-127"/>
              </a:rPr>
              <a:t>, AWS(</a:t>
            </a:r>
            <a:r>
              <a:rPr lang="ko-KR" altLang="en-US" sz="2700" b="1" spc="-140" dirty="0" smtClean="0">
                <a:cs typeface="Arial Unicode MS" pitchFamily="50" charset="-127"/>
              </a:rPr>
              <a:t>자동기상관측장비</a:t>
            </a:r>
            <a:r>
              <a:rPr lang="en-US" altLang="ko-KR" sz="2700" b="1" spc="-140" dirty="0" smtClean="0">
                <a:cs typeface="Arial Unicode MS" pitchFamily="50" charset="-127"/>
              </a:rPr>
              <a:t>)</a:t>
            </a:r>
            <a:r>
              <a:rPr lang="ko-KR" altLang="en-US" sz="2700" b="1" spc="-140" dirty="0" smtClean="0">
                <a:cs typeface="Arial Unicode MS" pitchFamily="50" charset="-127"/>
              </a:rPr>
              <a:t>등의 기상자료를 </a:t>
            </a:r>
            <a:r>
              <a:rPr lang="en-US" altLang="ko-KR" sz="2700" b="1" spc="-140" dirty="0" smtClean="0">
                <a:cs typeface="Arial Unicode MS" pitchFamily="50" charset="-127"/>
              </a:rPr>
              <a:t>GIS(</a:t>
            </a:r>
            <a:r>
              <a:rPr lang="ko-KR" altLang="en-US" sz="2700" b="1" spc="-140" dirty="0" smtClean="0">
                <a:cs typeface="Arial Unicode MS" pitchFamily="50" charset="-127"/>
              </a:rPr>
              <a:t>지리정보시스템</a:t>
            </a:r>
            <a:r>
              <a:rPr lang="en-US" altLang="ko-KR" sz="2700" b="1" spc="-140" dirty="0" smtClean="0">
                <a:cs typeface="Arial Unicode MS" pitchFamily="50" charset="-127"/>
              </a:rPr>
              <a:t>)</a:t>
            </a:r>
            <a:r>
              <a:rPr lang="ko-KR" altLang="en-US" sz="2700" b="1" spc="-140" dirty="0" smtClean="0">
                <a:cs typeface="Arial Unicode MS" pitchFamily="50" charset="-127"/>
              </a:rPr>
              <a:t>와 연동하여 정확하고 정교하게 입체적으로 표출하고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자료의  </a:t>
            </a:r>
            <a:r>
              <a:rPr lang="ko-KR" altLang="en-US" sz="2700" b="1" spc="-140" dirty="0" smtClean="0">
                <a:cs typeface="Arial Unicode MS" pitchFamily="50" charset="-127"/>
              </a:rPr>
              <a:t>합성 및 </a:t>
            </a:r>
            <a:r>
              <a:rPr lang="ko-KR" altLang="en-US" sz="2700" b="1" spc="-140" dirty="0" err="1" smtClean="0">
                <a:cs typeface="Arial Unicode MS" pitchFamily="50" charset="-127"/>
              </a:rPr>
              <a:t>중첩등</a:t>
            </a:r>
            <a:r>
              <a:rPr lang="ko-KR" altLang="en-US" sz="2700" b="1" spc="-140" dirty="0" smtClean="0">
                <a:cs typeface="Arial Unicode MS" pitchFamily="50" charset="-127"/>
              </a:rPr>
              <a:t> 다양한 기능을 </a:t>
            </a:r>
            <a:r>
              <a:rPr lang="ko-KR" altLang="en-US" sz="2700" b="1" spc="-140" dirty="0" err="1" smtClean="0">
                <a:cs typeface="Arial Unicode MS" pitchFamily="50" charset="-127"/>
              </a:rPr>
              <a:t>예보관에게</a:t>
            </a:r>
            <a:r>
              <a:rPr lang="ko-KR" altLang="en-US" sz="2700" b="1" spc="-140" dirty="0" smtClean="0">
                <a:cs typeface="Arial Unicode MS" pitchFamily="50" charset="-127"/>
              </a:rPr>
              <a:t> 제공하는 </a:t>
            </a:r>
            <a:r>
              <a:rPr lang="ko-KR" altLang="en-US" sz="2700" b="1" spc="-140" dirty="0" err="1" smtClean="0">
                <a:cs typeface="Arial Unicode MS" pitchFamily="50" charset="-127"/>
              </a:rPr>
              <a:t>웹시스템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  <p:pic>
        <p:nvPicPr>
          <p:cNvPr id="197" name="Picture 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931267" y="40354462"/>
            <a:ext cx="4824536" cy="3521933"/>
          </a:xfrm>
          <a:prstGeom prst="rect">
            <a:avLst/>
          </a:prstGeom>
          <a:noFill/>
          <a:ln w="1270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00" name="TextBox 29"/>
          <p:cNvSpPr txBox="1">
            <a:spLocks noChangeArrowheads="1"/>
          </p:cNvSpPr>
          <p:nvPr/>
        </p:nvSpPr>
        <p:spPr bwMode="auto">
          <a:xfrm>
            <a:off x="26499219" y="39778398"/>
            <a:ext cx="4968552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관련 메뉴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ko-KR" altLang="en-US" sz="2000" b="1" dirty="0" smtClean="0">
                <a:latin typeface="+mn-ea"/>
                <a:ea typeface="+mn-ea"/>
              </a:rPr>
              <a:t>비행정보구역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3727" y="22250822"/>
            <a:ext cx="5827166" cy="3973068"/>
          </a:xfrm>
          <a:prstGeom prst="rect">
            <a:avLst/>
          </a:prstGeom>
          <a:ln w="1270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3734" y="20977480"/>
            <a:ext cx="5688711" cy="4153662"/>
          </a:xfrm>
          <a:prstGeom prst="rect">
            <a:avLst/>
          </a:prstGeom>
          <a:ln w="1270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33731" y="15720896"/>
            <a:ext cx="5700751" cy="4153662"/>
          </a:xfrm>
          <a:prstGeom prst="rect">
            <a:avLst/>
          </a:prstGeom>
          <a:ln w="1270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1715" y="19777423"/>
            <a:ext cx="5694731" cy="4129583"/>
          </a:xfrm>
          <a:prstGeom prst="rect">
            <a:avLst/>
          </a:prstGeom>
          <a:ln w="1270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cxnSp>
        <p:nvCxnSpPr>
          <p:cNvPr id="260" name="직선 연결선 259"/>
          <p:cNvCxnSpPr/>
          <p:nvPr/>
        </p:nvCxnSpPr>
        <p:spPr>
          <a:xfrm flipV="1">
            <a:off x="12385651" y="18074358"/>
            <a:ext cx="0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 flipV="1">
            <a:off x="19370427" y="17642310"/>
            <a:ext cx="0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오른쪽 화살표 261"/>
          <p:cNvSpPr/>
          <p:nvPr/>
        </p:nvSpPr>
        <p:spPr>
          <a:xfrm rot="16200000">
            <a:off x="15409987" y="19442510"/>
            <a:ext cx="905610" cy="638208"/>
          </a:xfrm>
          <a:prstGeom prst="rightArrow">
            <a:avLst>
              <a:gd name="adj1" fmla="val 50000"/>
              <a:gd name="adj2" fmla="val 516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66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20355" y="38668646"/>
            <a:ext cx="10185879" cy="6912768"/>
          </a:xfrm>
          <a:prstGeom prst="rect">
            <a:avLst/>
          </a:prstGeom>
          <a:noFill/>
          <a:ln w="1270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65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896516" y="42557078"/>
            <a:ext cx="10185879" cy="6912768"/>
          </a:xfrm>
          <a:prstGeom prst="rect">
            <a:avLst/>
          </a:prstGeom>
          <a:noFill/>
          <a:ln w="1270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67" name="TextBox 29"/>
          <p:cNvSpPr txBox="1">
            <a:spLocks noChangeArrowheads="1"/>
          </p:cNvSpPr>
          <p:nvPr/>
        </p:nvSpPr>
        <p:spPr bwMode="auto">
          <a:xfrm>
            <a:off x="11017499" y="38452622"/>
            <a:ext cx="7632848" cy="321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700" b="1" dirty="0" smtClean="0">
                <a:solidFill>
                  <a:srgbClr val="FF0000"/>
                </a:solidFill>
                <a:latin typeface="+mn-ea"/>
                <a:ea typeface="+mn-ea"/>
              </a:rPr>
              <a:t>강수예측 기능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① </a:t>
            </a:r>
            <a:r>
              <a:rPr lang="ko-KR" altLang="en-US" sz="2700" b="1" dirty="0" smtClean="0">
                <a:latin typeface="+mn-ea"/>
              </a:rPr>
              <a:t>강수</a:t>
            </a:r>
            <a:r>
              <a:rPr lang="en-US" altLang="ko-KR" sz="2700" b="1" dirty="0" smtClean="0">
                <a:latin typeface="+mn-ea"/>
              </a:rPr>
              <a:t>, </a:t>
            </a:r>
            <a:r>
              <a:rPr lang="ko-KR" altLang="en-US" sz="2700" b="1" dirty="0" smtClean="0">
                <a:latin typeface="+mn-ea"/>
              </a:rPr>
              <a:t>낙뢰예측 선택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②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자료 형태 </a:t>
            </a:r>
            <a:r>
              <a:rPr lang="en-US" altLang="ko-KR" sz="2700" b="1" dirty="0" smtClean="0">
                <a:latin typeface="+mn-ea"/>
              </a:rPr>
              <a:t>(10</a:t>
            </a:r>
            <a:r>
              <a:rPr lang="ko-KR" altLang="en-US" sz="2700" b="1" dirty="0" smtClean="0">
                <a:latin typeface="+mn-ea"/>
              </a:rPr>
              <a:t>분</a:t>
            </a:r>
            <a:r>
              <a:rPr lang="en-US" altLang="ko-KR" sz="2700" b="1" dirty="0" smtClean="0">
                <a:latin typeface="+mn-ea"/>
              </a:rPr>
              <a:t>, 60</a:t>
            </a:r>
            <a:r>
              <a:rPr lang="ko-KR" altLang="en-US" sz="2700" b="1" dirty="0" smtClean="0">
                <a:latin typeface="+mn-ea"/>
              </a:rPr>
              <a:t>분 누적</a:t>
            </a:r>
            <a:r>
              <a:rPr lang="en-US" altLang="ko-KR" sz="2700" b="1" dirty="0" smtClean="0">
                <a:latin typeface="+mn-ea"/>
              </a:rPr>
              <a:t>)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③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등치선</a:t>
            </a:r>
            <a:r>
              <a:rPr lang="en-US" altLang="ko-KR" sz="2700" b="1" dirty="0" smtClean="0">
                <a:latin typeface="+mn-ea"/>
              </a:rPr>
              <a:t>, </a:t>
            </a:r>
            <a:r>
              <a:rPr lang="ko-KR" altLang="en-US" sz="2700" b="1" dirty="0" err="1" smtClean="0">
                <a:latin typeface="+mn-ea"/>
              </a:rPr>
              <a:t>예측가이던스</a:t>
            </a:r>
            <a:r>
              <a:rPr lang="ko-KR" altLang="en-US" sz="2700" b="1" dirty="0" smtClean="0">
                <a:latin typeface="+mn-ea"/>
              </a:rPr>
              <a:t> 표시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④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위험기상정보 표시</a:t>
            </a:r>
            <a:endParaRPr lang="en-US" altLang="ko-KR" sz="2700" b="1" dirty="0" smtClean="0">
              <a:latin typeface="+mn-ea"/>
            </a:endParaRPr>
          </a:p>
        </p:txBody>
      </p:sp>
      <p:cxnSp>
        <p:nvCxnSpPr>
          <p:cNvPr id="168" name="직선 연결선 167"/>
          <p:cNvCxnSpPr/>
          <p:nvPr/>
        </p:nvCxnSpPr>
        <p:spPr>
          <a:xfrm flipH="1" flipV="1">
            <a:off x="11665572" y="23907006"/>
            <a:ext cx="1728191" cy="14401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 flipV="1">
            <a:off x="11665571" y="22682870"/>
            <a:ext cx="1728191" cy="14401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 flipH="1" flipV="1">
            <a:off x="11665572" y="20234598"/>
            <a:ext cx="1512167" cy="1152128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29"/>
          <p:cNvSpPr txBox="1">
            <a:spLocks noChangeArrowheads="1"/>
          </p:cNvSpPr>
          <p:nvPr/>
        </p:nvSpPr>
        <p:spPr bwMode="auto">
          <a:xfrm>
            <a:off x="1008387" y="45844722"/>
            <a:ext cx="7632848" cy="384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algn="r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지점 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레이더 사이트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기능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① </a:t>
            </a:r>
            <a:r>
              <a:rPr lang="ko-KR" altLang="en-US" sz="2700" b="1" dirty="0" smtClean="0">
                <a:latin typeface="+mn-ea"/>
              </a:rPr>
              <a:t>지점 선택 </a:t>
            </a:r>
            <a:r>
              <a:rPr lang="en-US" altLang="ko-KR" sz="2700" b="1" dirty="0" smtClean="0">
                <a:latin typeface="+mn-ea"/>
              </a:rPr>
              <a:t>(</a:t>
            </a:r>
            <a:r>
              <a:rPr lang="ko-KR" altLang="en-US" sz="2700" b="1" dirty="0" smtClean="0">
                <a:latin typeface="+mn-ea"/>
              </a:rPr>
              <a:t>이동</a:t>
            </a:r>
            <a:r>
              <a:rPr lang="en-US" altLang="ko-KR" sz="2700" b="1" dirty="0" smtClean="0">
                <a:latin typeface="+mn-ea"/>
              </a:rPr>
              <a:t>)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②</a:t>
            </a:r>
            <a:r>
              <a:rPr lang="ko-KR" altLang="en-US" sz="2700" b="1" dirty="0" smtClean="0">
                <a:latin typeface="+mn-ea"/>
              </a:rPr>
              <a:t> 레이더 산출물 선택 </a:t>
            </a:r>
            <a:r>
              <a:rPr lang="en-US" altLang="ko-KR" sz="2700" b="1" dirty="0" smtClean="0">
                <a:latin typeface="+mn-ea"/>
              </a:rPr>
              <a:t>(PPI, </a:t>
            </a:r>
            <a:r>
              <a:rPr lang="ko-KR" altLang="en-US" sz="2700" b="1" dirty="0" err="1" smtClean="0">
                <a:latin typeface="+mn-ea"/>
              </a:rPr>
              <a:t>대기수상체</a:t>
            </a:r>
            <a:r>
              <a:rPr lang="ko-KR" altLang="en-US" sz="2700" b="1" dirty="0" smtClean="0">
                <a:latin typeface="+mn-ea"/>
              </a:rPr>
              <a:t> 등</a:t>
            </a:r>
            <a:r>
              <a:rPr lang="en-US" altLang="ko-KR" sz="2700" b="1" dirty="0" smtClean="0">
                <a:latin typeface="+mn-ea"/>
              </a:rPr>
              <a:t>)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③</a:t>
            </a:r>
            <a:r>
              <a:rPr lang="ko-KR" altLang="en-US" sz="2700" b="1" dirty="0" smtClean="0">
                <a:latin typeface="+mn-ea"/>
              </a:rPr>
              <a:t> 자료 형태 </a:t>
            </a:r>
            <a:r>
              <a:rPr lang="en-US" altLang="ko-KR" sz="2700" b="1" dirty="0" smtClean="0">
                <a:latin typeface="+mn-ea"/>
              </a:rPr>
              <a:t>(</a:t>
            </a:r>
            <a:r>
              <a:rPr lang="ko-KR" altLang="en-US" sz="2700" b="1" dirty="0" smtClean="0">
                <a:latin typeface="+mn-ea"/>
              </a:rPr>
              <a:t>강수</a:t>
            </a:r>
            <a:r>
              <a:rPr lang="en-US" altLang="ko-KR" sz="2700" b="1" dirty="0" smtClean="0">
                <a:latin typeface="+mn-ea"/>
              </a:rPr>
              <a:t>,</a:t>
            </a:r>
            <a:r>
              <a:rPr lang="ko-KR" altLang="en-US" sz="2700" b="1" dirty="0" smtClean="0">
                <a:latin typeface="+mn-ea"/>
              </a:rPr>
              <a:t>강설</a:t>
            </a:r>
            <a:r>
              <a:rPr lang="en-US" altLang="ko-KR" sz="2700" b="1" dirty="0" smtClean="0">
                <a:latin typeface="+mn-ea"/>
              </a:rPr>
              <a:t>,DZ,VR,SW </a:t>
            </a:r>
            <a:r>
              <a:rPr lang="ko-KR" altLang="en-US" sz="2700" b="1" dirty="0" smtClean="0">
                <a:latin typeface="+mn-ea"/>
              </a:rPr>
              <a:t>등</a:t>
            </a:r>
            <a:r>
              <a:rPr lang="en-US" altLang="ko-KR" sz="2700" b="1" dirty="0" smtClean="0">
                <a:latin typeface="+mn-ea"/>
              </a:rPr>
              <a:t>)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④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err="1" smtClean="0">
                <a:latin typeface="+mn-ea"/>
              </a:rPr>
              <a:t>고도각</a:t>
            </a:r>
            <a:r>
              <a:rPr lang="ko-KR" altLang="en-US" sz="2700" b="1" dirty="0" smtClean="0">
                <a:latin typeface="+mn-ea"/>
              </a:rPr>
              <a:t> 선택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⑤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err="1" smtClean="0">
                <a:latin typeface="+mn-ea"/>
              </a:rPr>
              <a:t>바람장</a:t>
            </a:r>
            <a:r>
              <a:rPr lang="ko-KR" altLang="en-US" sz="2700" b="1" dirty="0" smtClean="0">
                <a:latin typeface="+mn-ea"/>
              </a:rPr>
              <a:t> 선택</a:t>
            </a:r>
            <a:endParaRPr lang="en-US" altLang="ko-KR" sz="2700" b="1" dirty="0" smtClean="0">
              <a:latin typeface="+mn-ea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20354" y="27651422"/>
            <a:ext cx="13681521" cy="9649072"/>
            <a:chOff x="720354" y="27795439"/>
            <a:chExt cx="13681521" cy="9649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5" name="Picture 2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20355" y="27873687"/>
              <a:ext cx="13681520" cy="9570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6" name="직사각형 175"/>
            <p:cNvSpPr/>
            <p:nvPr/>
          </p:nvSpPr>
          <p:spPr>
            <a:xfrm>
              <a:off x="720354" y="28313807"/>
              <a:ext cx="8303731" cy="868978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9024085" y="28313807"/>
              <a:ext cx="5377790" cy="3472304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9024085" y="31786111"/>
              <a:ext cx="5377790" cy="521747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순서도: 연결자 178"/>
            <p:cNvSpPr/>
            <p:nvPr/>
          </p:nvSpPr>
          <p:spPr>
            <a:xfrm>
              <a:off x="981589" y="29129060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1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6" name="순서도: 연결자 195"/>
            <p:cNvSpPr/>
            <p:nvPr/>
          </p:nvSpPr>
          <p:spPr>
            <a:xfrm>
              <a:off x="9145291" y="3017170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2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8" name="순서도: 연결자 197"/>
            <p:cNvSpPr/>
            <p:nvPr/>
          </p:nvSpPr>
          <p:spPr>
            <a:xfrm>
              <a:off x="9869574" y="32778170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3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2337052" y="27963612"/>
              <a:ext cx="5497160" cy="2761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9368477" y="27963612"/>
              <a:ext cx="5033398" cy="2761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029602" y="36990419"/>
              <a:ext cx="8147422" cy="326162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순서도: 연결자 207"/>
            <p:cNvSpPr/>
            <p:nvPr/>
          </p:nvSpPr>
          <p:spPr>
            <a:xfrm>
              <a:off x="1719567" y="27795439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4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9" name="순서도: 연결자 208"/>
            <p:cNvSpPr/>
            <p:nvPr/>
          </p:nvSpPr>
          <p:spPr>
            <a:xfrm>
              <a:off x="8769096" y="27795439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</a:rPr>
                <a:t>5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0" name="순서도: 연결자 209"/>
            <p:cNvSpPr/>
            <p:nvPr/>
          </p:nvSpPr>
          <p:spPr>
            <a:xfrm>
              <a:off x="10302088" y="36925339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6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1" name="순서도: 연결자 210"/>
            <p:cNvSpPr/>
            <p:nvPr/>
          </p:nvSpPr>
          <p:spPr>
            <a:xfrm>
              <a:off x="1489458" y="34587961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7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378635" y="34325804"/>
              <a:ext cx="2109248" cy="2625822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순서도: 연결자 213"/>
            <p:cNvSpPr/>
            <p:nvPr/>
          </p:nvSpPr>
          <p:spPr>
            <a:xfrm>
              <a:off x="10657459" y="28875558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8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5" name="순서도: 연결자 214"/>
            <p:cNvSpPr/>
            <p:nvPr/>
          </p:nvSpPr>
          <p:spPr>
            <a:xfrm>
              <a:off x="10657459" y="2966764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9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6" name="순서도: 연결자 215"/>
            <p:cNvSpPr/>
            <p:nvPr/>
          </p:nvSpPr>
          <p:spPr>
            <a:xfrm>
              <a:off x="12025611" y="2966764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순서도: 연결자 216"/>
            <p:cNvSpPr/>
            <p:nvPr/>
          </p:nvSpPr>
          <p:spPr>
            <a:xfrm>
              <a:off x="12025611" y="3045973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2025611" y="296868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11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2025611" y="3048288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12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0" name="AutoShape 15"/>
          <p:cNvSpPr>
            <a:spLocks noChangeArrowheads="1"/>
          </p:cNvSpPr>
          <p:nvPr/>
        </p:nvSpPr>
        <p:spPr bwMode="gray">
          <a:xfrm>
            <a:off x="576339" y="37660534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지점 및 강수예측 메뉴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1" name="오른쪽 중괄호 220"/>
          <p:cNvSpPr/>
          <p:nvPr/>
        </p:nvSpPr>
        <p:spPr>
          <a:xfrm>
            <a:off x="9865371" y="12889782"/>
            <a:ext cx="648072" cy="1872208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TextBox 221"/>
          <p:cNvSpPr txBox="1"/>
          <p:nvPr/>
        </p:nvSpPr>
        <p:spPr>
          <a:xfrm>
            <a:off x="1440435" y="30891782"/>
            <a:ext cx="672491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한중일합성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8101906" y="17426286"/>
            <a:ext cx="37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* </a:t>
            </a:r>
            <a:r>
              <a:rPr lang="ko-KR" altLang="en-US" sz="2000" dirty="0" smtClean="0"/>
              <a:t>지점</a:t>
            </a:r>
            <a:r>
              <a:rPr lang="en-US" altLang="ko-KR" sz="2000" dirty="0" smtClean="0"/>
              <a:t>(Site)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레이더 설치 된 곳</a:t>
            </a:r>
            <a:endParaRPr lang="ko-KR" altLang="en-US" sz="2000" dirty="0"/>
          </a:p>
        </p:txBody>
      </p:sp>
      <p:cxnSp>
        <p:nvCxnSpPr>
          <p:cNvPr id="224" name="직선 연결선 223"/>
          <p:cNvCxnSpPr/>
          <p:nvPr/>
        </p:nvCxnSpPr>
        <p:spPr>
          <a:xfrm flipV="1">
            <a:off x="17642235" y="18794438"/>
            <a:ext cx="0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 flipV="1">
            <a:off x="14113843" y="18290382"/>
            <a:ext cx="0" cy="25922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그림 2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619899" y="11449622"/>
            <a:ext cx="5491810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9" name="TextBox 228"/>
          <p:cNvSpPr txBox="1"/>
          <p:nvPr/>
        </p:nvSpPr>
        <p:spPr>
          <a:xfrm>
            <a:off x="27651347" y="6265046"/>
            <a:ext cx="1736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000" b="1" dirty="0" smtClean="0">
                <a:solidFill>
                  <a:srgbClr val="FF0000"/>
                </a:solidFill>
              </a:rPr>
              <a:t> 강수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레이더 에코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합성 </a:t>
            </a:r>
            <a:r>
              <a:rPr lang="ko-KR" altLang="en-US" sz="2000" b="1" dirty="0" smtClean="0">
                <a:latin typeface="+mn-ea"/>
              </a:rPr>
              <a:t>표출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6724355" y="6193038"/>
            <a:ext cx="17281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000" b="1" dirty="0" smtClean="0">
                <a:solidFill>
                  <a:srgbClr val="FF0000"/>
                </a:solidFill>
              </a:rPr>
              <a:t> 낙뢰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대지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구름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 방전을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강도별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31" name="TextBox 29"/>
          <p:cNvSpPr txBox="1">
            <a:spLocks noChangeArrowheads="1"/>
          </p:cNvSpPr>
          <p:nvPr/>
        </p:nvSpPr>
        <p:spPr bwMode="auto">
          <a:xfrm>
            <a:off x="32619899" y="15266046"/>
            <a:ext cx="5040560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MAPLE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강수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ko-KR" altLang="en-US" sz="2000" b="1" dirty="0" smtClean="0">
                <a:latin typeface="+mn-ea"/>
              </a:rPr>
              <a:t>낙뢰 예측정보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22034723" y="15986126"/>
            <a:ext cx="7436254" cy="10280036"/>
            <a:chOff x="9577339" y="24644194"/>
            <a:chExt cx="7436254" cy="10280036"/>
          </a:xfrm>
        </p:grpSpPr>
        <p:pic>
          <p:nvPicPr>
            <p:cNvPr id="249" name="Picture 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9577340" y="27230766"/>
              <a:ext cx="7401959" cy="769346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250" name="Picture 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9577339" y="26605557"/>
              <a:ext cx="7436254" cy="767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251" name="Picture 4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9577339" y="25741461"/>
              <a:ext cx="7407674" cy="767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252" name="Picture 5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9577339" y="24644194"/>
              <a:ext cx="7424822" cy="7687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</p:grpSp>
      <p:pic>
        <p:nvPicPr>
          <p:cNvPr id="256" name="Picture 6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1683795" y="17426286"/>
            <a:ext cx="6552728" cy="68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7" name="오른쪽 화살표 256"/>
          <p:cNvSpPr/>
          <p:nvPr/>
        </p:nvSpPr>
        <p:spPr>
          <a:xfrm>
            <a:off x="30243635" y="18650422"/>
            <a:ext cx="905610" cy="638208"/>
          </a:xfrm>
          <a:prstGeom prst="rightArrow">
            <a:avLst>
              <a:gd name="adj1" fmla="val 50000"/>
              <a:gd name="adj2" fmla="val 516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" name="직선 연결선 257"/>
          <p:cNvCxnSpPr/>
          <p:nvPr/>
        </p:nvCxnSpPr>
        <p:spPr>
          <a:xfrm flipV="1">
            <a:off x="20738579" y="18866446"/>
            <a:ext cx="0" cy="28083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 flipV="1">
            <a:off x="24194963" y="22034798"/>
            <a:ext cx="0" cy="28083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 flipV="1">
            <a:off x="30747691" y="20594638"/>
            <a:ext cx="0" cy="28083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6659" y="3456734"/>
            <a:ext cx="13220700" cy="10010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82195" y="3442448"/>
            <a:ext cx="13220700" cy="1001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6659" y="14041910"/>
            <a:ext cx="13220700" cy="100107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7413" y="24627086"/>
            <a:ext cx="13220700" cy="10010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02675" y="17786326"/>
            <a:ext cx="13220700" cy="10010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459" y="33700094"/>
            <a:ext cx="13220700" cy="10010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1155" y="35212262"/>
            <a:ext cx="13220700" cy="10010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5611" y="36580414"/>
            <a:ext cx="13220700" cy="10010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38179" y="38308606"/>
            <a:ext cx="13220700" cy="10010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0835" y="43421174"/>
            <a:ext cx="13220700" cy="10010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898819" y="38956678"/>
            <a:ext cx="13220700" cy="10010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04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9577339" y="24644194"/>
            <a:ext cx="7436254" cy="10280036"/>
            <a:chOff x="9577339" y="24644194"/>
            <a:chExt cx="7436254" cy="1028003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577340" y="27230766"/>
              <a:ext cx="7401959" cy="769346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77339" y="26605557"/>
              <a:ext cx="7436254" cy="767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577339" y="25741461"/>
              <a:ext cx="7407674" cy="7670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77339" y="24644194"/>
              <a:ext cx="7424822" cy="7687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1Top">
                <a:rot lat="18448668" lon="19229748" rev="2765578"/>
              </a:camera>
              <a:lightRig rig="threePt" dir="t"/>
            </a:scene3d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652500" y="31819850"/>
            <a:ext cx="12288838" cy="127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732</Words>
  <Application>Microsoft Office PowerPoint</Application>
  <PresentationFormat>사용자 지정</PresentationFormat>
  <Paragraphs>146</Paragraphs>
  <Slides>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슬라이드 1</vt:lpstr>
      <vt:lpstr>슬라이드 2</vt:lpstr>
      <vt:lpstr>슬라이드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김언식</dc:creator>
  <cp:lastModifiedBy>김언식</cp:lastModifiedBy>
  <cp:revision>414</cp:revision>
  <dcterms:created xsi:type="dcterms:W3CDTF">2018-10-14T02:41:58Z</dcterms:created>
  <dcterms:modified xsi:type="dcterms:W3CDTF">2018-10-21T14:14:37Z</dcterms:modified>
</cp:coreProperties>
</file>